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96" r:id="rId3"/>
  </p:sldMasterIdLst>
  <p:notesMasterIdLst>
    <p:notesMasterId r:id="rId11"/>
  </p:notesMasterIdLst>
  <p:sldIdLst>
    <p:sldId id="263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AE"/>
    <a:srgbClr val="BFD730"/>
    <a:srgbClr val="1A8DCE"/>
    <a:srgbClr val="EC8F2D"/>
    <a:srgbClr val="1D1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8"/>
    <p:restoredTop sz="94647"/>
  </p:normalViewPr>
  <p:slideViewPr>
    <p:cSldViewPr snapToGrid="0" snapToObjects="1">
      <p:cViewPr varScale="1">
        <p:scale>
          <a:sx n="98" d="100"/>
          <a:sy n="98" d="100"/>
        </p:scale>
        <p:origin x="13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84DE6-0C46-A449-A77D-796EB654F901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F8EEA-235A-E640-9429-4D380C7434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5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22363"/>
            <a:ext cx="5880213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0073A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602038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BFD73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3A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1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2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8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54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22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4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1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5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995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9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73101" y="1484784"/>
            <a:ext cx="4513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4173101" y="2841171"/>
            <a:ext cx="4513699" cy="689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A8DC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Click to edit Master title style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833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3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8931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 Smart Cities and Communities information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Branislav Iglár</a:t>
            </a:r>
          </a:p>
          <a:p>
            <a:r>
              <a:rPr lang="en-US" dirty="0" smtClean="0"/>
              <a:t>AIT Austrian Institute of Technology</a:t>
            </a:r>
          </a:p>
          <a:p>
            <a:r>
              <a:rPr lang="en-US" dirty="0" smtClean="0"/>
              <a:t>Center of Energy</a:t>
            </a:r>
            <a:endParaRPr lang="en-US" dirty="0"/>
          </a:p>
        </p:txBody>
      </p:sp>
      <p:pic>
        <p:nvPicPr>
          <p:cNvPr id="4" name="Image 1" descr="SCISlogoPP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516376"/>
            <a:ext cx="1777595" cy="7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942" y="5769490"/>
            <a:ext cx="1359305" cy="4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78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What</a:t>
            </a:r>
            <a:r>
              <a:rPr lang="de-DE" sz="4000" dirty="0" smtClean="0"/>
              <a:t> </a:t>
            </a:r>
            <a:r>
              <a:rPr lang="de-DE" sz="4000" dirty="0" err="1" smtClean="0"/>
              <a:t>is</a:t>
            </a:r>
            <a:r>
              <a:rPr lang="de-DE" sz="4000" dirty="0" smtClean="0"/>
              <a:t> SCIS?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6617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Repository of best practices and lessons learnt</a:t>
            </a:r>
          </a:p>
          <a:p>
            <a:r>
              <a:rPr lang="en-US" dirty="0"/>
              <a:t>EU funded projects</a:t>
            </a:r>
          </a:p>
          <a:p>
            <a:r>
              <a:rPr lang="en-US" dirty="0"/>
              <a:t>Extract the </a:t>
            </a:r>
            <a:r>
              <a:rPr lang="en-GB" dirty="0"/>
              <a:t>minimum amount of information</a:t>
            </a:r>
            <a:r>
              <a:rPr lang="en-US" dirty="0"/>
              <a:t> </a:t>
            </a:r>
            <a:r>
              <a:rPr lang="en-GB" dirty="0"/>
              <a:t>that is necessary in order to replicate a solution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Data </a:t>
            </a:r>
            <a:r>
              <a:rPr lang="en-US" b="1" dirty="0" smtClean="0"/>
              <a:t>collection &amp; analysis</a:t>
            </a:r>
            <a:endParaRPr lang="en-US" b="1" dirty="0"/>
          </a:p>
          <a:p>
            <a:r>
              <a:rPr lang="en-US" dirty="0" err="1" smtClean="0"/>
              <a:t>Visualisation</a:t>
            </a:r>
            <a:r>
              <a:rPr lang="en-US" dirty="0" smtClean="0"/>
              <a:t> </a:t>
            </a:r>
            <a:r>
              <a:rPr lang="en-US" dirty="0"/>
              <a:t>of KPIs</a:t>
            </a:r>
          </a:p>
          <a:p>
            <a:r>
              <a:rPr lang="en-GB" dirty="0"/>
              <a:t>General assessment of </a:t>
            </a:r>
            <a:r>
              <a:rPr lang="en-GB" dirty="0" smtClean="0"/>
              <a:t>a specific development </a:t>
            </a:r>
            <a:r>
              <a:rPr lang="en-GB" dirty="0"/>
              <a:t>of projects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b="1" dirty="0"/>
              <a:t>SCIS is NEITHER an audit NOR a comparison of projects</a:t>
            </a:r>
            <a:endParaRPr lang="en-US" dirty="0"/>
          </a:p>
          <a:p>
            <a:r>
              <a:rPr lang="en-US" dirty="0"/>
              <a:t>No verification of results, only analysis</a:t>
            </a:r>
          </a:p>
          <a:p>
            <a:r>
              <a:rPr lang="en-US" dirty="0"/>
              <a:t>No rankings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b="1" dirty="0"/>
              <a:t>SCIS does NOT substitute the project’s website</a:t>
            </a:r>
            <a:endParaRPr lang="en-US" dirty="0"/>
          </a:p>
        </p:txBody>
      </p:sp>
      <p:pic>
        <p:nvPicPr>
          <p:cNvPr id="4" name="Image 1" descr="SCISlogoPP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755" y="642818"/>
            <a:ext cx="1777595" cy="7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942" y="5769490"/>
            <a:ext cx="1359305" cy="4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79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SCIS‘ </a:t>
            </a:r>
            <a:r>
              <a:rPr lang="de-DE" sz="4000" dirty="0" err="1" smtClean="0"/>
              <a:t>outcomes</a:t>
            </a:r>
            <a:endParaRPr lang="de-AT" sz="4000" dirty="0"/>
          </a:p>
        </p:txBody>
      </p:sp>
      <p:pic>
        <p:nvPicPr>
          <p:cNvPr id="4" name="Image 1" descr="SCISlogoPP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755" y="642818"/>
            <a:ext cx="1777595" cy="7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03" y="5769490"/>
            <a:ext cx="1359305" cy="4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/>
          <p:nvPr/>
        </p:nvSpPr>
        <p:spPr>
          <a:xfrm>
            <a:off x="437008" y="2769852"/>
            <a:ext cx="8282110" cy="1521826"/>
          </a:xfrm>
          <a:prstGeom prst="rect">
            <a:avLst/>
          </a:prstGeom>
          <a:solidFill>
            <a:srgbClr val="7FBA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6"/>
          <p:cNvSpPr/>
          <p:nvPr/>
        </p:nvSpPr>
        <p:spPr>
          <a:xfrm>
            <a:off x="437008" y="1475308"/>
            <a:ext cx="8256538" cy="938570"/>
          </a:xfrm>
          <a:prstGeom prst="rect">
            <a:avLst/>
          </a:prstGeom>
          <a:solidFill>
            <a:srgbClr val="122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Grafik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311" y="3566099"/>
            <a:ext cx="1524000" cy="712762"/>
          </a:xfrm>
          <a:prstGeom prst="rect">
            <a:avLst/>
          </a:prstGeom>
        </p:spPr>
      </p:pic>
      <p:sp>
        <p:nvSpPr>
          <p:cNvPr id="10" name="TextBox 6"/>
          <p:cNvSpPr txBox="1"/>
          <p:nvPr/>
        </p:nvSpPr>
        <p:spPr>
          <a:xfrm>
            <a:off x="424882" y="2869969"/>
            <a:ext cx="82686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de-DE" sz="2000" b="1" dirty="0">
                <a:solidFill>
                  <a:srgbClr val="122C66"/>
                </a:solidFill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rPr>
              <a:t>Database &amp; </a:t>
            </a:r>
            <a:r>
              <a:rPr lang="de-DE" sz="2000" b="1" dirty="0" smtClean="0">
                <a:solidFill>
                  <a:srgbClr val="122C66"/>
                </a:solidFill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rPr>
              <a:t>Website: </a:t>
            </a:r>
          </a:p>
          <a:p>
            <a:pPr lvl="0" algn="ctr"/>
            <a:r>
              <a:rPr lang="de-DE" sz="2000" dirty="0" smtClean="0">
                <a:solidFill>
                  <a:srgbClr val="122C66"/>
                </a:solidFill>
                <a:latin typeface="Helvetica Light" charset="0"/>
                <a:ea typeface="ＭＳ Ｐゴシック" charset="0"/>
                <a:sym typeface="Helvetica Light" charset="0"/>
              </a:rPr>
              <a:t>Technologies | </a:t>
            </a:r>
            <a:r>
              <a:rPr lang="en-US" sz="2000" dirty="0" smtClean="0">
                <a:solidFill>
                  <a:srgbClr val="122C66"/>
                </a:solidFill>
                <a:latin typeface="Helvetica Light" charset="0"/>
                <a:ea typeface="ＭＳ Ｐゴシック" charset="0"/>
                <a:sym typeface="Helvetica Light" charset="0"/>
              </a:rPr>
              <a:t>Demo sites</a:t>
            </a:r>
            <a:r>
              <a:rPr lang="de-DE" sz="2000" dirty="0" smtClean="0">
                <a:solidFill>
                  <a:srgbClr val="122C66"/>
                </a:solidFill>
                <a:latin typeface="Helvetica Light" charset="0"/>
                <a:ea typeface="ＭＳ Ｐゴシック" charset="0"/>
                <a:sym typeface="Helvetica Light" charset="0"/>
              </a:rPr>
              <a:t> </a:t>
            </a:r>
            <a:r>
              <a:rPr lang="de-DE" sz="2000" dirty="0">
                <a:solidFill>
                  <a:srgbClr val="122C66"/>
                </a:solidFill>
                <a:latin typeface="Helvetica Light" charset="0"/>
                <a:ea typeface="ＭＳ Ｐゴシック" charset="0"/>
                <a:sym typeface="Helvetica Light" charset="0"/>
              </a:rPr>
              <a:t>| </a:t>
            </a:r>
            <a:r>
              <a:rPr lang="en-US" sz="2000" dirty="0" smtClean="0">
                <a:solidFill>
                  <a:srgbClr val="122C66"/>
                </a:solidFill>
                <a:latin typeface="Helvetica Light" charset="0"/>
                <a:ea typeface="ＭＳ Ｐゴシック" charset="0"/>
                <a:sym typeface="Helvetica Light" charset="0"/>
              </a:rPr>
              <a:t>KPIs | Solutions | Recommendations</a:t>
            </a:r>
            <a:endParaRPr lang="de-DE" sz="2000" b="1" dirty="0">
              <a:solidFill>
                <a:srgbClr val="122C66"/>
              </a:solidFill>
              <a:latin typeface="Helvetica Light" charset="0"/>
              <a:ea typeface="ＭＳ Ｐゴシック" charset="0"/>
              <a:cs typeface="Helvetica Light" charset="0"/>
              <a:sym typeface="Helvetica Light" charset="0"/>
            </a:endParaRPr>
          </a:p>
          <a:p>
            <a:pPr algn="ctr"/>
            <a:endParaRPr lang="en-US" dirty="0">
              <a:solidFill>
                <a:srgbClr val="122C66"/>
              </a:solidFill>
            </a:endParaRPr>
          </a:p>
        </p:txBody>
      </p:sp>
      <p:grpSp>
        <p:nvGrpSpPr>
          <p:cNvPr id="11" name="Group 9"/>
          <p:cNvGrpSpPr/>
          <p:nvPr/>
        </p:nvGrpSpPr>
        <p:grpSpPr>
          <a:xfrm>
            <a:off x="7740286" y="2222864"/>
            <a:ext cx="708018" cy="786169"/>
            <a:chOff x="7010403" y="408862"/>
            <a:chExt cx="962739" cy="962739"/>
          </a:xfrm>
          <a:solidFill>
            <a:srgbClr val="0070C0"/>
          </a:solidFill>
        </p:grpSpPr>
        <p:sp>
          <p:nvSpPr>
            <p:cNvPr id="12" name="Down Arrow 20"/>
            <p:cNvSpPr/>
            <p:nvPr/>
          </p:nvSpPr>
          <p:spPr>
            <a:xfrm>
              <a:off x="7010403" y="408862"/>
              <a:ext cx="962739" cy="962739"/>
            </a:xfrm>
            <a:prstGeom prst="downArrow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Down Arrow 4"/>
            <p:cNvSpPr/>
            <p:nvPr/>
          </p:nvSpPr>
          <p:spPr>
            <a:xfrm>
              <a:off x="7251088" y="408862"/>
              <a:ext cx="481369" cy="7220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472316" y="1601768"/>
            <a:ext cx="822123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solidFill>
                  <a:schemeClr val="bg1"/>
                </a:solidFill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rPr>
              <a:t>SCC, </a:t>
            </a:r>
            <a:r>
              <a:rPr lang="de-DE" sz="2000" b="1" dirty="0" err="1">
                <a:solidFill>
                  <a:schemeClr val="bg1"/>
                </a:solidFill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rPr>
              <a:t>EeB</a:t>
            </a:r>
            <a:r>
              <a:rPr lang="de-DE" sz="2000" b="1" dirty="0">
                <a:solidFill>
                  <a:schemeClr val="bg1"/>
                </a:solidFill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rPr>
              <a:t> &amp; EE </a:t>
            </a:r>
            <a:r>
              <a:rPr lang="de-DE" sz="2000" b="1" dirty="0" err="1" smtClean="0">
                <a:solidFill>
                  <a:schemeClr val="bg1"/>
                </a:solidFill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rPr>
              <a:t>projects</a:t>
            </a:r>
            <a:r>
              <a:rPr lang="de-DE" sz="2000" b="1" dirty="0" smtClean="0">
                <a:solidFill>
                  <a:schemeClr val="bg1"/>
                </a:solidFill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rPr>
              <a:t>: 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  <a:latin typeface="Helvetica Light" charset="0"/>
                <a:ea typeface="ＭＳ Ｐゴシック" charset="0"/>
                <a:sym typeface="Helvetica Light" charset="0"/>
              </a:rPr>
              <a:t>Solutions </a:t>
            </a:r>
            <a:r>
              <a:rPr lang="de-DE" sz="2000" dirty="0">
                <a:solidFill>
                  <a:schemeClr val="bg1"/>
                </a:solidFill>
                <a:latin typeface="Helvetica Light" charset="0"/>
                <a:ea typeface="ＭＳ Ｐゴシック" charset="0"/>
                <a:sym typeface="Helvetica Light" charset="0"/>
              </a:rPr>
              <a:t>&amp; Data</a:t>
            </a:r>
            <a:endParaRPr lang="en-US" sz="2000" dirty="0">
              <a:solidFill>
                <a:schemeClr val="bg1"/>
              </a:solidFill>
              <a:ea typeface="ＭＳ Ｐゴシック" charset="0"/>
              <a:sym typeface="Helvetica Light" charset="0"/>
            </a:endParaRPr>
          </a:p>
          <a:p>
            <a:endParaRPr lang="en-US" dirty="0"/>
          </a:p>
        </p:txBody>
      </p:sp>
      <p:sp>
        <p:nvSpPr>
          <p:cNvPr id="15" name="Rectangle 11"/>
          <p:cNvSpPr/>
          <p:nvPr/>
        </p:nvSpPr>
        <p:spPr>
          <a:xfrm>
            <a:off x="6194069" y="4604367"/>
            <a:ext cx="2499477" cy="781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6" name="Group 12"/>
          <p:cNvGrpSpPr/>
          <p:nvPr/>
        </p:nvGrpSpPr>
        <p:grpSpPr>
          <a:xfrm>
            <a:off x="7779814" y="4070967"/>
            <a:ext cx="708018" cy="786169"/>
            <a:chOff x="7010403" y="408862"/>
            <a:chExt cx="962739" cy="962739"/>
          </a:xfrm>
          <a:solidFill>
            <a:srgbClr val="0070C0"/>
          </a:solidFill>
        </p:grpSpPr>
        <p:sp>
          <p:nvSpPr>
            <p:cNvPr id="17" name="Down Arrow 18"/>
            <p:cNvSpPr/>
            <p:nvPr/>
          </p:nvSpPr>
          <p:spPr>
            <a:xfrm>
              <a:off x="7010403" y="408862"/>
              <a:ext cx="962739" cy="962739"/>
            </a:xfrm>
            <a:prstGeom prst="downArrow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Down Arrow 4"/>
            <p:cNvSpPr/>
            <p:nvPr/>
          </p:nvSpPr>
          <p:spPr>
            <a:xfrm>
              <a:off x="7251088" y="408862"/>
              <a:ext cx="481369" cy="72205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000" kern="1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3"/>
          <p:cNvSpPr/>
          <p:nvPr/>
        </p:nvSpPr>
        <p:spPr>
          <a:xfrm>
            <a:off x="3313592" y="4604367"/>
            <a:ext cx="2499477" cy="781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ectangle 14"/>
          <p:cNvSpPr/>
          <p:nvPr/>
        </p:nvSpPr>
        <p:spPr>
          <a:xfrm>
            <a:off x="424882" y="4604367"/>
            <a:ext cx="2499477" cy="7811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17"/>
          <p:cNvSpPr txBox="1"/>
          <p:nvPr/>
        </p:nvSpPr>
        <p:spPr>
          <a:xfrm>
            <a:off x="707669" y="481586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122C66"/>
                </a:solidFill>
                <a:latin typeface="Helvetica Light"/>
              </a:rPr>
              <a:t>Policy makers</a:t>
            </a:r>
            <a:endParaRPr lang="en-US" sz="2000" b="1" dirty="0">
              <a:solidFill>
                <a:srgbClr val="122C66"/>
              </a:solidFill>
              <a:latin typeface="Helvetica Light"/>
            </a:endParaRPr>
          </a:p>
        </p:txBody>
      </p:sp>
      <p:sp>
        <p:nvSpPr>
          <p:cNvPr id="22" name="TextBox 62"/>
          <p:cNvSpPr txBox="1"/>
          <p:nvPr/>
        </p:nvSpPr>
        <p:spPr>
          <a:xfrm>
            <a:off x="3463748" y="4631424"/>
            <a:ext cx="2210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122C66"/>
                </a:solidFill>
                <a:latin typeface="Helvetica Light"/>
              </a:rPr>
              <a:t>Stakeholders involved in </a:t>
            </a:r>
            <a:r>
              <a:rPr lang="en-US" sz="2000" b="1" dirty="0" err="1" smtClean="0">
                <a:solidFill>
                  <a:srgbClr val="122C66"/>
                </a:solidFill>
                <a:latin typeface="Helvetica Light"/>
              </a:rPr>
              <a:t>impl</a:t>
            </a:r>
            <a:r>
              <a:rPr lang="en-US" sz="2000" b="1" dirty="0" smtClean="0">
                <a:solidFill>
                  <a:srgbClr val="122C66"/>
                </a:solidFill>
                <a:latin typeface="Helvetica Light"/>
              </a:rPr>
              <a:t>.</a:t>
            </a:r>
            <a:endParaRPr lang="en-US" sz="2000" b="1" dirty="0">
              <a:solidFill>
                <a:srgbClr val="122C66"/>
              </a:solidFill>
              <a:latin typeface="Helvetica Light"/>
            </a:endParaRPr>
          </a:p>
        </p:txBody>
      </p:sp>
      <p:sp>
        <p:nvSpPr>
          <p:cNvPr id="23" name="TextBox 63"/>
          <p:cNvSpPr txBox="1"/>
          <p:nvPr/>
        </p:nvSpPr>
        <p:spPr>
          <a:xfrm>
            <a:off x="6467104" y="480353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122C66"/>
                </a:solidFill>
                <a:latin typeface="Helvetica Light"/>
              </a:rPr>
              <a:t>Experts</a:t>
            </a:r>
            <a:endParaRPr lang="en-US" sz="2000" b="1" dirty="0">
              <a:solidFill>
                <a:srgbClr val="122C66"/>
              </a:solidFill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94619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Challenges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3943350" cy="3666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Data is public</a:t>
            </a:r>
          </a:p>
          <a:p>
            <a:r>
              <a:rPr lang="en-US" sz="1400" dirty="0"/>
              <a:t>Accessible for the user – open data</a:t>
            </a:r>
          </a:p>
          <a:p>
            <a:r>
              <a:rPr lang="en-US" sz="1400" dirty="0"/>
              <a:t>Reduce double efforts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GB" sz="1400" b="1" dirty="0"/>
              <a:t>KPI calculation</a:t>
            </a:r>
            <a:endParaRPr lang="en-US" sz="1400" dirty="0"/>
          </a:p>
          <a:p>
            <a:r>
              <a:rPr lang="en-US" sz="1400" dirty="0"/>
              <a:t>Described in the KPI guide</a:t>
            </a:r>
          </a:p>
          <a:p>
            <a:r>
              <a:rPr lang="en-GB" sz="1400" dirty="0"/>
              <a:t>Double check: by SCIS and by the </a:t>
            </a:r>
            <a:r>
              <a:rPr lang="en-GB" sz="1400" dirty="0" smtClean="0"/>
              <a:t>projects</a:t>
            </a:r>
          </a:p>
          <a:p>
            <a:endParaRPr lang="en-GB" sz="1400" dirty="0"/>
          </a:p>
          <a:p>
            <a:pPr marL="0" indent="0">
              <a:buNone/>
            </a:pPr>
            <a:r>
              <a:rPr lang="en-GB" sz="1400" b="1" dirty="0" smtClean="0"/>
              <a:t>Different stages / maturity  </a:t>
            </a:r>
            <a:r>
              <a:rPr lang="en-GB" sz="1400" b="1" dirty="0" smtClean="0">
                <a:sym typeface="Wingdings" panose="05000000000000000000" pitchFamily="2" charset="2"/>
              </a:rPr>
              <a:t></a:t>
            </a:r>
            <a:endParaRPr lang="en-GB" sz="1400" b="1" dirty="0"/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4" name="Image 1" descr="SCISlogoPP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755" y="642818"/>
            <a:ext cx="1777595" cy="7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nhaltsplatzhalter 2"/>
          <p:cNvSpPr txBox="1">
            <a:spLocks/>
          </p:cNvSpPr>
          <p:nvPr/>
        </p:nvSpPr>
        <p:spPr>
          <a:xfrm>
            <a:off x="4756832" y="1825625"/>
            <a:ext cx="3943350" cy="366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b="1" dirty="0" smtClean="0"/>
              <a:t>Data is used</a:t>
            </a:r>
          </a:p>
          <a:p>
            <a:r>
              <a:rPr lang="en-US" sz="1400" dirty="0" smtClean="0"/>
              <a:t>Assessment</a:t>
            </a:r>
          </a:p>
          <a:p>
            <a:r>
              <a:rPr lang="en-US" sz="1400" dirty="0" smtClean="0"/>
              <a:t>Consultation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Font typeface="Arial"/>
              <a:buNone/>
            </a:pPr>
            <a:r>
              <a:rPr lang="en-GB" sz="1400" b="1" dirty="0" smtClean="0"/>
              <a:t>Minimum requirements</a:t>
            </a:r>
          </a:p>
          <a:p>
            <a:r>
              <a:rPr lang="en-US" sz="1400" dirty="0" smtClean="0"/>
              <a:t>Large number of technologies</a:t>
            </a:r>
          </a:p>
          <a:p>
            <a:r>
              <a:rPr lang="en-GB" sz="1400" dirty="0" smtClean="0"/>
              <a:t>Overview of what works</a:t>
            </a:r>
            <a:endParaRPr lang="en-GB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093" y="3959157"/>
            <a:ext cx="5540864" cy="24610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31" y="5769490"/>
            <a:ext cx="1359305" cy="4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46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Conclusion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4420005" cy="366617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 dirty="0"/>
              <a:t>Unify criteria and ensure consistency</a:t>
            </a:r>
            <a:endParaRPr lang="de-AT" sz="2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900" dirty="0"/>
              <a:t>Clear </a:t>
            </a:r>
            <a:r>
              <a:rPr lang="en-GB" sz="2900" dirty="0"/>
              <a:t>structure</a:t>
            </a:r>
            <a:endParaRPr lang="de-AT" sz="2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 dirty="0"/>
              <a:t>Minimum data requirements to ensure a proper assessment of the Smart Cities projects performance</a:t>
            </a:r>
            <a:endParaRPr lang="de-AT" sz="2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 dirty="0"/>
              <a:t>Cross link of SCIS and </a:t>
            </a:r>
            <a:r>
              <a:rPr lang="en-GB" sz="2900" dirty="0" smtClean="0"/>
              <a:t>other initiatives (CITYkeys), </a:t>
            </a:r>
            <a:r>
              <a:rPr lang="en-GB" sz="2900" dirty="0"/>
              <a:t>standardisation processes (ISO37120), projects etc.</a:t>
            </a:r>
            <a:endParaRPr lang="de-AT" sz="2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 dirty="0"/>
              <a:t>Adapt and include KPIs towards ongoing European developments and targets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500" dirty="0"/>
              <a:t>ICT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500" dirty="0"/>
              <a:t>Mobility</a:t>
            </a:r>
            <a:endParaRPr lang="en-GB" sz="2500" dirty="0"/>
          </a:p>
        </p:txBody>
      </p:sp>
      <p:pic>
        <p:nvPicPr>
          <p:cNvPr id="4" name="Image 1" descr="SCISlogoPP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755" y="642818"/>
            <a:ext cx="1777595" cy="7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02" y="5769490"/>
            <a:ext cx="1359305" cy="4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655" y="1690687"/>
            <a:ext cx="3466695" cy="401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80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SCIS </a:t>
            </a:r>
            <a:r>
              <a:rPr lang="de-DE" sz="4000" dirty="0" smtClean="0"/>
              <a:t>&amp; UN </a:t>
            </a:r>
            <a:r>
              <a:rPr lang="de-DE" sz="4000" dirty="0"/>
              <a:t>SDG-U4SSC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66171"/>
          </a:xfrm>
        </p:spPr>
        <p:txBody>
          <a:bodyPr>
            <a:normAutofit fontScale="62500" lnSpcReduction="20000"/>
          </a:bodyPr>
          <a:lstStyle/>
          <a:p>
            <a:r>
              <a:rPr lang="de-DE" dirty="0"/>
              <a:t>SCIS </a:t>
            </a:r>
            <a:r>
              <a:rPr lang="de-DE" dirty="0" err="1"/>
              <a:t>is</a:t>
            </a:r>
            <a:r>
              <a:rPr lang="de-DE" dirty="0"/>
              <a:t> on a different </a:t>
            </a:r>
            <a:r>
              <a:rPr lang="de-DE" dirty="0" err="1"/>
              <a:t>level</a:t>
            </a:r>
            <a:r>
              <a:rPr lang="de-DE" dirty="0"/>
              <a:t> – </a:t>
            </a:r>
            <a:r>
              <a:rPr lang="de-DE" dirty="0" err="1"/>
              <a:t>complementary</a:t>
            </a:r>
            <a:r>
              <a:rPr lang="de-DE" dirty="0"/>
              <a:t> </a:t>
            </a:r>
            <a:r>
              <a:rPr lang="de-DE" dirty="0" err="1"/>
              <a:t>assessment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supporting</a:t>
            </a:r>
            <a:r>
              <a:rPr lang="de-DE" dirty="0"/>
              <a:t> </a:t>
            </a:r>
            <a:r>
              <a:rPr lang="de-DE" dirty="0" err="1"/>
              <a:t>stakeholders</a:t>
            </a:r>
            <a:r>
              <a:rPr lang="de-DE" dirty="0"/>
              <a:t> </a:t>
            </a:r>
            <a:r>
              <a:rPr lang="de-DE" dirty="0" err="1"/>
              <a:t>involved</a:t>
            </a:r>
            <a:r>
              <a:rPr lang="de-DE" dirty="0"/>
              <a:t> in smart </a:t>
            </a:r>
            <a:r>
              <a:rPr lang="de-DE" dirty="0" err="1"/>
              <a:t>city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implementation</a:t>
            </a:r>
            <a:endParaRPr lang="de-AT" dirty="0"/>
          </a:p>
          <a:p>
            <a:endParaRPr lang="de-DE" dirty="0" smtClean="0"/>
          </a:p>
          <a:p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series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KPIs</a:t>
            </a:r>
          </a:p>
          <a:p>
            <a:pPr lvl="1"/>
            <a:r>
              <a:rPr lang="de-DE" dirty="0" smtClean="0"/>
              <a:t>Not </a:t>
            </a:r>
            <a:r>
              <a:rPr lang="de-DE" dirty="0" err="1" smtClean="0"/>
              <a:t>competing</a:t>
            </a:r>
            <a:endParaRPr lang="de-DE" dirty="0"/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inconsistency</a:t>
            </a:r>
            <a:endParaRPr lang="de-DE" dirty="0" smtClean="0"/>
          </a:p>
          <a:p>
            <a:pPr lvl="1"/>
            <a:r>
              <a:rPr lang="de-DE" dirty="0" smtClean="0"/>
              <a:t>Different but </a:t>
            </a:r>
            <a:r>
              <a:rPr lang="de-DE" dirty="0" err="1" smtClean="0"/>
              <a:t>aligned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SCC </a:t>
            </a:r>
            <a:r>
              <a:rPr lang="de-DE" dirty="0" err="1" smtClean="0"/>
              <a:t>strategies</a:t>
            </a:r>
            <a:r>
              <a:rPr lang="de-DE" dirty="0"/>
              <a:t>,</a:t>
            </a:r>
            <a:r>
              <a:rPr lang="de-DE" dirty="0" smtClean="0"/>
              <a:t> </a:t>
            </a:r>
            <a:r>
              <a:rPr lang="de-DE" dirty="0" err="1" smtClean="0"/>
              <a:t>projects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replication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SCIS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endParaRPr lang="de-DE" dirty="0"/>
          </a:p>
          <a:p>
            <a:pPr lvl="1"/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projects</a:t>
            </a:r>
            <a:endParaRPr lang="de-DE" dirty="0" smtClean="0"/>
          </a:p>
          <a:p>
            <a:pPr lvl="1"/>
            <a:r>
              <a:rPr lang="de-DE" dirty="0" smtClean="0"/>
              <a:t>KPIs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endParaRPr lang="de-DE" dirty="0" smtClean="0"/>
          </a:p>
          <a:p>
            <a:pPr lvl="1"/>
            <a:r>
              <a:rPr lang="de-DE" dirty="0" err="1" smtClean="0"/>
              <a:t>Communicating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replication</a:t>
            </a:r>
            <a:endParaRPr lang="de-DE" dirty="0" smtClean="0"/>
          </a:p>
          <a:p>
            <a:endParaRPr lang="de-DE" dirty="0" smtClean="0"/>
          </a:p>
        </p:txBody>
      </p:sp>
      <p:pic>
        <p:nvPicPr>
          <p:cNvPr id="4" name="Image 1" descr="SCISlogoPP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755" y="642818"/>
            <a:ext cx="1777595" cy="7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504" y="5769490"/>
            <a:ext cx="1359305" cy="4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7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Recommendations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66617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quantitative </a:t>
            </a:r>
            <a:r>
              <a:rPr lang="de-DE" dirty="0" err="1" smtClean="0"/>
              <a:t>and</a:t>
            </a:r>
            <a:r>
              <a:rPr lang="de-DE" dirty="0" smtClean="0"/>
              <a:t> qualitative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turned</a:t>
            </a:r>
            <a:r>
              <a:rPr lang="de-DE" dirty="0" smtClean="0"/>
              <a:t> out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replication</a:t>
            </a: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dirty="0" err="1" smtClean="0"/>
              <a:t>Municipal</a:t>
            </a:r>
            <a:r>
              <a:rPr lang="de-DE" dirty="0" smtClean="0"/>
              <a:t> </a:t>
            </a:r>
            <a:r>
              <a:rPr lang="de-DE" dirty="0" err="1" smtClean="0"/>
              <a:t>administrations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indices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dirty="0" smtClean="0"/>
              <a:t>KPIs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comparing</a:t>
            </a: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dirty="0" smtClean="0"/>
              <a:t>The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KPIs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assess</a:t>
            </a:r>
            <a:r>
              <a:rPr lang="de-DE" dirty="0" smtClean="0"/>
              <a:t> design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out a </a:t>
            </a:r>
            <a:r>
              <a:rPr lang="de-DE" dirty="0" err="1" smtClean="0"/>
              <a:t>gap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represents</a:t>
            </a:r>
            <a:r>
              <a:rPr lang="de-DE" dirty="0" smtClean="0"/>
              <a:t> a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dirty="0" smtClean="0"/>
              <a:t>Clear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 - </a:t>
            </a:r>
            <a:r>
              <a:rPr lang="de-DE" dirty="0" err="1" smtClean="0"/>
              <a:t>detection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inconsistencies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applying</a:t>
            </a:r>
            <a:r>
              <a:rPr lang="de-DE" dirty="0" smtClean="0"/>
              <a:t> a </a:t>
            </a:r>
            <a:r>
              <a:rPr lang="de-DE" dirty="0" err="1" smtClean="0"/>
              <a:t>common</a:t>
            </a:r>
            <a:r>
              <a:rPr lang="de-DE" dirty="0" smtClean="0"/>
              <a:t> KPI/</a:t>
            </a:r>
            <a:r>
              <a:rPr lang="de-DE" dirty="0" err="1" smtClean="0"/>
              <a:t>assessment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, </a:t>
            </a:r>
            <a:r>
              <a:rPr lang="de-DE" dirty="0" err="1" smtClean="0"/>
              <a:t>esp</a:t>
            </a:r>
            <a:r>
              <a:rPr lang="de-DE" dirty="0" smtClean="0"/>
              <a:t>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assessment</a:t>
            </a: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dirty="0" smtClean="0"/>
              <a:t>Cross-</a:t>
            </a:r>
            <a:r>
              <a:rPr lang="de-DE" dirty="0" err="1" smtClean="0"/>
              <a:t>referencing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– European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give</a:t>
            </a:r>
            <a:r>
              <a:rPr lang="de-DE" dirty="0" smtClean="0"/>
              <a:t>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 but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solely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 on international </a:t>
            </a:r>
            <a:r>
              <a:rPr lang="de-DE" dirty="0" err="1" smtClean="0"/>
              <a:t>level</a:t>
            </a:r>
            <a:r>
              <a:rPr lang="de-DE" dirty="0" smtClean="0"/>
              <a:t> (e.g. ISO </a:t>
            </a:r>
            <a:r>
              <a:rPr lang="de-DE" dirty="0" err="1" smtClean="0"/>
              <a:t>developments</a:t>
            </a:r>
            <a:r>
              <a:rPr lang="de-DE" dirty="0" smtClean="0"/>
              <a:t>)</a:t>
            </a:r>
            <a:endParaRPr lang="de-AT" dirty="0"/>
          </a:p>
        </p:txBody>
      </p:sp>
      <p:pic>
        <p:nvPicPr>
          <p:cNvPr id="4" name="Image 1" descr="SCISlogoPP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755" y="642818"/>
            <a:ext cx="1777595" cy="770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504" y="5769490"/>
            <a:ext cx="1359305" cy="40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0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IP-SC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IP-SC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410</Words>
  <Application>Microsoft Office PowerPoint</Application>
  <PresentationFormat>Bildschirmpräsentation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Helvetica Light</vt:lpstr>
      <vt:lpstr>Wingdings</vt:lpstr>
      <vt:lpstr>Custom Design</vt:lpstr>
      <vt:lpstr>1_Custom Design</vt:lpstr>
      <vt:lpstr>2_Custom Design</vt:lpstr>
      <vt:lpstr>EU Smart Cities and Communities information system</vt:lpstr>
      <vt:lpstr>What is SCIS?</vt:lpstr>
      <vt:lpstr>SCIS‘ outcomes</vt:lpstr>
      <vt:lpstr>Challenges</vt:lpstr>
      <vt:lpstr>Conclusion</vt:lpstr>
      <vt:lpstr>SCIS &amp; UN SDG-U4SSC</vt:lpstr>
      <vt:lpstr>Recommendations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Jean-Philippe Pirard</dc:creator>
  <cp:lastModifiedBy>Iglar Branislav</cp:lastModifiedBy>
  <cp:revision>29</cp:revision>
  <dcterms:created xsi:type="dcterms:W3CDTF">2016-03-24T14:08:05Z</dcterms:created>
  <dcterms:modified xsi:type="dcterms:W3CDTF">2017-06-19T09:17:07Z</dcterms:modified>
</cp:coreProperties>
</file>